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58" r:id="rId5"/>
    <p:sldId id="259" r:id="rId6"/>
    <p:sldId id="260" r:id="rId7"/>
    <p:sldId id="261"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136" y="2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05D2EE-3B64-4705-81D9-84E5D69B9217}" type="datetimeFigureOut">
              <a:rPr lang="en-US" smtClean="0"/>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3F2B6-0468-4E2B-AD43-F3D57A4BC36F}" type="slidenum">
              <a:rPr lang="en-US" smtClean="0"/>
              <a:t>‹#›</a:t>
            </a:fld>
            <a:endParaRPr lang="en-US"/>
          </a:p>
        </p:txBody>
      </p:sp>
    </p:spTree>
    <p:extLst>
      <p:ext uri="{BB962C8B-B14F-4D97-AF65-F5344CB8AC3E}">
        <p14:creationId xmlns:p14="http://schemas.microsoft.com/office/powerpoint/2010/main" val="3950346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5D2EE-3B64-4705-81D9-84E5D69B9217}" type="datetimeFigureOut">
              <a:rPr lang="en-US" smtClean="0"/>
              <a:t>3/29/2015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F3F2B6-0468-4E2B-AD43-F3D57A4BC36F}" type="slidenum">
              <a:rPr lang="en-US" smtClean="0"/>
              <a:t>‹#›</a:t>
            </a:fld>
            <a:endParaRPr lang="en-US"/>
          </a:p>
        </p:txBody>
      </p:sp>
    </p:spTree>
    <p:extLst>
      <p:ext uri="{BB962C8B-B14F-4D97-AF65-F5344CB8AC3E}">
        <p14:creationId xmlns:p14="http://schemas.microsoft.com/office/powerpoint/2010/main" val="803831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5D2EE-3B64-4705-81D9-84E5D69B9217}" type="datetimeFigureOut">
              <a:rPr lang="en-US" smtClean="0"/>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3F2B6-0468-4E2B-AD43-F3D57A4BC36F}" type="slidenum">
              <a:rPr lang="en-US" smtClean="0"/>
              <a:t>‹#›</a:t>
            </a:fld>
            <a:endParaRPr lang="en-US"/>
          </a:p>
        </p:txBody>
      </p:sp>
    </p:spTree>
    <p:extLst>
      <p:ext uri="{BB962C8B-B14F-4D97-AF65-F5344CB8AC3E}">
        <p14:creationId xmlns:p14="http://schemas.microsoft.com/office/powerpoint/2010/main" val="2567841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5D2EE-3B64-4705-81D9-84E5D69B9217}" type="datetimeFigureOut">
              <a:rPr lang="en-US" smtClean="0"/>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3F2B6-0468-4E2B-AD43-F3D57A4BC36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6367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5D2EE-3B64-4705-81D9-84E5D69B9217}" type="datetimeFigureOut">
              <a:rPr lang="en-US" smtClean="0"/>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3F2B6-0468-4E2B-AD43-F3D57A4BC36F}" type="slidenum">
              <a:rPr lang="en-US" smtClean="0"/>
              <a:t>‹#›</a:t>
            </a:fld>
            <a:endParaRPr lang="en-US"/>
          </a:p>
        </p:txBody>
      </p:sp>
    </p:spTree>
    <p:extLst>
      <p:ext uri="{BB962C8B-B14F-4D97-AF65-F5344CB8AC3E}">
        <p14:creationId xmlns:p14="http://schemas.microsoft.com/office/powerpoint/2010/main" val="4260896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605D2EE-3B64-4705-81D9-84E5D69B9217}" type="datetimeFigureOut">
              <a:rPr lang="en-US" smtClean="0"/>
              <a:t>3/29/2015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3F2B6-0468-4E2B-AD43-F3D57A4BC36F}" type="slidenum">
              <a:rPr lang="en-US" smtClean="0"/>
              <a:t>‹#›</a:t>
            </a:fld>
            <a:endParaRPr lang="en-US"/>
          </a:p>
        </p:txBody>
      </p:sp>
    </p:spTree>
    <p:extLst>
      <p:ext uri="{BB962C8B-B14F-4D97-AF65-F5344CB8AC3E}">
        <p14:creationId xmlns:p14="http://schemas.microsoft.com/office/powerpoint/2010/main" val="261839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605D2EE-3B64-4705-81D9-84E5D69B9217}" type="datetimeFigureOut">
              <a:rPr lang="en-US" smtClean="0"/>
              <a:t>3/29/2015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3F2B6-0468-4E2B-AD43-F3D57A4BC36F}" type="slidenum">
              <a:rPr lang="en-US" smtClean="0"/>
              <a:t>‹#›</a:t>
            </a:fld>
            <a:endParaRPr lang="en-US"/>
          </a:p>
        </p:txBody>
      </p:sp>
    </p:spTree>
    <p:extLst>
      <p:ext uri="{BB962C8B-B14F-4D97-AF65-F5344CB8AC3E}">
        <p14:creationId xmlns:p14="http://schemas.microsoft.com/office/powerpoint/2010/main" val="655989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05D2EE-3B64-4705-81D9-84E5D69B9217}" type="datetimeFigureOut">
              <a:rPr lang="en-US" smtClean="0"/>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3F2B6-0468-4E2B-AD43-F3D57A4BC36F}" type="slidenum">
              <a:rPr lang="en-US" smtClean="0"/>
              <a:t>‹#›</a:t>
            </a:fld>
            <a:endParaRPr lang="en-US"/>
          </a:p>
        </p:txBody>
      </p:sp>
    </p:spTree>
    <p:extLst>
      <p:ext uri="{BB962C8B-B14F-4D97-AF65-F5344CB8AC3E}">
        <p14:creationId xmlns:p14="http://schemas.microsoft.com/office/powerpoint/2010/main" val="2642989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05D2EE-3B64-4705-81D9-84E5D69B9217}" type="datetimeFigureOut">
              <a:rPr lang="en-US" smtClean="0"/>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3F2B6-0468-4E2B-AD43-F3D57A4BC36F}" type="slidenum">
              <a:rPr lang="en-US" smtClean="0"/>
              <a:t>‹#›</a:t>
            </a:fld>
            <a:endParaRPr lang="en-US"/>
          </a:p>
        </p:txBody>
      </p:sp>
    </p:spTree>
    <p:extLst>
      <p:ext uri="{BB962C8B-B14F-4D97-AF65-F5344CB8AC3E}">
        <p14:creationId xmlns:p14="http://schemas.microsoft.com/office/powerpoint/2010/main" val="45659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D605D2EE-3B64-4705-81D9-84E5D69B9217}" type="datetimeFigureOut">
              <a:rPr lang="en-US" smtClean="0"/>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3F2B6-0468-4E2B-AD43-F3D57A4BC36F}" type="slidenum">
              <a:rPr lang="en-US" smtClean="0"/>
              <a:t>‹#›</a:t>
            </a:fld>
            <a:endParaRPr lang="en-US"/>
          </a:p>
        </p:txBody>
      </p:sp>
    </p:spTree>
    <p:extLst>
      <p:ext uri="{BB962C8B-B14F-4D97-AF65-F5344CB8AC3E}">
        <p14:creationId xmlns:p14="http://schemas.microsoft.com/office/powerpoint/2010/main" val="40112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5D2EE-3B64-4705-81D9-84E5D69B9217}" type="datetimeFigureOut">
              <a:rPr lang="en-US" smtClean="0"/>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3F2B6-0468-4E2B-AD43-F3D57A4BC36F}" type="slidenum">
              <a:rPr lang="en-US" smtClean="0"/>
              <a:t>‹#›</a:t>
            </a:fld>
            <a:endParaRPr lang="en-US"/>
          </a:p>
        </p:txBody>
      </p:sp>
    </p:spTree>
    <p:extLst>
      <p:ext uri="{BB962C8B-B14F-4D97-AF65-F5344CB8AC3E}">
        <p14:creationId xmlns:p14="http://schemas.microsoft.com/office/powerpoint/2010/main" val="779166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05D2EE-3B64-4705-81D9-84E5D69B9217}" type="datetimeFigureOut">
              <a:rPr lang="en-US" smtClean="0"/>
              <a:t>3/29/2015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F3F2B6-0468-4E2B-AD43-F3D57A4BC36F}" type="slidenum">
              <a:rPr lang="en-US" smtClean="0"/>
              <a:t>‹#›</a:t>
            </a:fld>
            <a:endParaRPr lang="en-US"/>
          </a:p>
        </p:txBody>
      </p:sp>
    </p:spTree>
    <p:extLst>
      <p:ext uri="{BB962C8B-B14F-4D97-AF65-F5344CB8AC3E}">
        <p14:creationId xmlns:p14="http://schemas.microsoft.com/office/powerpoint/2010/main" val="339225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05D2EE-3B64-4705-81D9-84E5D69B9217}" type="datetimeFigureOut">
              <a:rPr lang="en-US" smtClean="0"/>
              <a:t>3/29/2015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F3F2B6-0468-4E2B-AD43-F3D57A4BC36F}" type="slidenum">
              <a:rPr lang="en-US" smtClean="0"/>
              <a:t>‹#›</a:t>
            </a:fld>
            <a:endParaRPr lang="en-US"/>
          </a:p>
        </p:txBody>
      </p:sp>
    </p:spTree>
    <p:extLst>
      <p:ext uri="{BB962C8B-B14F-4D97-AF65-F5344CB8AC3E}">
        <p14:creationId xmlns:p14="http://schemas.microsoft.com/office/powerpoint/2010/main" val="3875783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605D2EE-3B64-4705-81D9-84E5D69B9217}" type="datetimeFigureOut">
              <a:rPr lang="en-US" smtClean="0"/>
              <a:t>3/29/2015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8F3F2B6-0468-4E2B-AD43-F3D57A4BC36F}" type="slidenum">
              <a:rPr lang="en-US" smtClean="0"/>
              <a:t>‹#›</a:t>
            </a:fld>
            <a:endParaRPr lang="en-US"/>
          </a:p>
        </p:txBody>
      </p:sp>
    </p:spTree>
    <p:extLst>
      <p:ext uri="{BB962C8B-B14F-4D97-AF65-F5344CB8AC3E}">
        <p14:creationId xmlns:p14="http://schemas.microsoft.com/office/powerpoint/2010/main" val="38905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605D2EE-3B64-4705-81D9-84E5D69B9217}" type="datetimeFigureOut">
              <a:rPr lang="en-US" smtClean="0"/>
              <a:t>3/29/2015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8F3F2B6-0468-4E2B-AD43-F3D57A4BC36F}" type="slidenum">
              <a:rPr lang="en-US" smtClean="0"/>
              <a:t>‹#›</a:t>
            </a:fld>
            <a:endParaRPr lang="en-US"/>
          </a:p>
        </p:txBody>
      </p:sp>
    </p:spTree>
    <p:extLst>
      <p:ext uri="{BB962C8B-B14F-4D97-AF65-F5344CB8AC3E}">
        <p14:creationId xmlns:p14="http://schemas.microsoft.com/office/powerpoint/2010/main" val="3754232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605D2EE-3B64-4705-81D9-84E5D69B9217}" type="datetimeFigureOut">
              <a:rPr lang="en-US" smtClean="0"/>
              <a:t>3/29/2015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8F3F2B6-0468-4E2B-AD43-F3D57A4BC36F}" type="slidenum">
              <a:rPr lang="en-US" smtClean="0"/>
              <a:t>‹#›</a:t>
            </a:fld>
            <a:endParaRPr lang="en-US"/>
          </a:p>
        </p:txBody>
      </p:sp>
    </p:spTree>
    <p:extLst>
      <p:ext uri="{BB962C8B-B14F-4D97-AF65-F5344CB8AC3E}">
        <p14:creationId xmlns:p14="http://schemas.microsoft.com/office/powerpoint/2010/main" val="60181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5D2EE-3B64-4705-81D9-84E5D69B9217}" type="datetimeFigureOut">
              <a:rPr lang="en-US" smtClean="0"/>
              <a:t>3/29/2015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F3F2B6-0468-4E2B-AD43-F3D57A4BC36F}" type="slidenum">
              <a:rPr lang="en-US" smtClean="0"/>
              <a:t>‹#›</a:t>
            </a:fld>
            <a:endParaRPr lang="en-US"/>
          </a:p>
        </p:txBody>
      </p:sp>
    </p:spTree>
    <p:extLst>
      <p:ext uri="{BB962C8B-B14F-4D97-AF65-F5344CB8AC3E}">
        <p14:creationId xmlns:p14="http://schemas.microsoft.com/office/powerpoint/2010/main" val="190206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605D2EE-3B64-4705-81D9-84E5D69B9217}" type="datetimeFigureOut">
              <a:rPr lang="en-US" smtClean="0"/>
              <a:t>3/29/2015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8F3F2B6-0468-4E2B-AD43-F3D57A4BC36F}" type="slidenum">
              <a:rPr lang="en-US" smtClean="0"/>
              <a:t>‹#›</a:t>
            </a:fld>
            <a:endParaRPr lang="en-US"/>
          </a:p>
        </p:txBody>
      </p:sp>
    </p:spTree>
    <p:extLst>
      <p:ext uri="{BB962C8B-B14F-4D97-AF65-F5344CB8AC3E}">
        <p14:creationId xmlns:p14="http://schemas.microsoft.com/office/powerpoint/2010/main" val="32515099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legendsofamerica.com/na-shoshone.html"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native-american-indian-facts.com/Great-Basin-American-Indian-Facts/Paiute-Indian-Tribe-Facts.shtml"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tularecountyhistory.org/Yokuts/Index.htm"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mendorailhistory.org/1_redwoods/pomo.htm"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www.u-s-history.com/pages/h1557.html"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kidskonnect.com/history/native-americans/"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mrnussbaum.com/united-states/amwest/"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516297">
            <a:off x="137524" y="476986"/>
            <a:ext cx="8825658" cy="3329581"/>
          </a:xfrm>
        </p:spPr>
        <p:txBody>
          <a:bodyPr/>
          <a:lstStyle/>
          <a:p>
            <a:r>
              <a:rPr lang="en-US" dirty="0" smtClean="0"/>
              <a:t>Native Americans of the West!</a:t>
            </a:r>
            <a:endParaRPr lang="en-US" dirty="0"/>
          </a:p>
        </p:txBody>
      </p:sp>
      <p:sp>
        <p:nvSpPr>
          <p:cNvPr id="4" name="TextBox 3"/>
          <p:cNvSpPr txBox="1"/>
          <p:nvPr/>
        </p:nvSpPr>
        <p:spPr>
          <a:xfrm>
            <a:off x="3425781" y="4723358"/>
            <a:ext cx="4404574" cy="369332"/>
          </a:xfrm>
          <a:prstGeom prst="rect">
            <a:avLst/>
          </a:prstGeom>
          <a:noFill/>
        </p:spPr>
        <p:txBody>
          <a:bodyPr wrap="square" rtlCol="0">
            <a:spAutoFit/>
          </a:bodyPr>
          <a:lstStyle/>
          <a:p>
            <a:r>
              <a:rPr lang="en-US" dirty="0" smtClean="0"/>
              <a:t>By: Danielle Mazzola </a:t>
            </a:r>
            <a:endParaRPr lang="en-US" dirty="0"/>
          </a:p>
        </p:txBody>
      </p:sp>
      <p:pic>
        <p:nvPicPr>
          <p:cNvPr id="5" name="Picture 4"/>
          <p:cNvPicPr>
            <a:picLocks noChangeAspect="1"/>
          </p:cNvPicPr>
          <p:nvPr/>
        </p:nvPicPr>
        <p:blipFill>
          <a:blip r:embed="rId2"/>
          <a:stretch>
            <a:fillRect/>
          </a:stretch>
        </p:blipFill>
        <p:spPr>
          <a:xfrm>
            <a:off x="5921244" y="3618964"/>
            <a:ext cx="6016198" cy="2947452"/>
          </a:xfrm>
          <a:prstGeom prst="rect">
            <a:avLst/>
          </a:prstGeom>
        </p:spPr>
      </p:pic>
    </p:spTree>
    <p:extLst>
      <p:ext uri="{BB962C8B-B14F-4D97-AF65-F5344CB8AC3E}">
        <p14:creationId xmlns:p14="http://schemas.microsoft.com/office/powerpoint/2010/main" val="3175327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a:t>
            </a:r>
            <a:endParaRPr lang="en-US" dirty="0"/>
          </a:p>
        </p:txBody>
      </p:sp>
      <p:sp>
        <p:nvSpPr>
          <p:cNvPr id="3" name="Content Placeholder 2"/>
          <p:cNvSpPr>
            <a:spLocks noGrp="1"/>
          </p:cNvSpPr>
          <p:nvPr>
            <p:ph idx="1"/>
          </p:nvPr>
        </p:nvSpPr>
        <p:spPr/>
        <p:txBody>
          <a:bodyPr>
            <a:normAutofit/>
          </a:bodyPr>
          <a:lstStyle/>
          <a:p>
            <a:r>
              <a:rPr lang="en-US" sz="2200" dirty="0" smtClean="0"/>
              <a:t>Click on the picture on each slide to learn about the five Native American tribes of the West and answer the questions on your worksheet. You will hand in your completed worksheet to the teacher at the end.</a:t>
            </a:r>
          </a:p>
          <a:p>
            <a:endParaRPr lang="en-US" sz="2200" dirty="0"/>
          </a:p>
          <a:p>
            <a:r>
              <a:rPr lang="en-US" sz="2200" dirty="0" smtClean="0"/>
              <a:t>If you finish early, there are some enrichment activities at the end for you to explore!</a:t>
            </a:r>
          </a:p>
          <a:p>
            <a:endParaRPr lang="en-US" sz="2200" dirty="0"/>
          </a:p>
          <a:p>
            <a:r>
              <a:rPr lang="en-US" sz="2200" dirty="0" smtClean="0"/>
              <a:t>GOOD LUCK!</a:t>
            </a:r>
            <a:endParaRPr lang="en-US" sz="2200" dirty="0"/>
          </a:p>
        </p:txBody>
      </p:sp>
      <p:pic>
        <p:nvPicPr>
          <p:cNvPr id="4" name="Picture 3"/>
          <p:cNvPicPr>
            <a:picLocks noChangeAspect="1"/>
          </p:cNvPicPr>
          <p:nvPr/>
        </p:nvPicPr>
        <p:blipFill>
          <a:blip r:embed="rId2"/>
          <a:stretch>
            <a:fillRect/>
          </a:stretch>
        </p:blipFill>
        <p:spPr>
          <a:xfrm>
            <a:off x="6998326" y="0"/>
            <a:ext cx="2857500" cy="2143125"/>
          </a:xfrm>
          <a:prstGeom prst="rect">
            <a:avLst/>
          </a:prstGeom>
        </p:spPr>
      </p:pic>
      <p:pic>
        <p:nvPicPr>
          <p:cNvPr id="5" name="Picture 4"/>
          <p:cNvPicPr>
            <a:picLocks noChangeAspect="1"/>
          </p:cNvPicPr>
          <p:nvPr/>
        </p:nvPicPr>
        <p:blipFill>
          <a:blip r:embed="rId3"/>
          <a:stretch>
            <a:fillRect/>
          </a:stretch>
        </p:blipFill>
        <p:spPr>
          <a:xfrm>
            <a:off x="4778061" y="4443211"/>
            <a:ext cx="6692051" cy="2216575"/>
          </a:xfrm>
          <a:prstGeom prst="rect">
            <a:avLst/>
          </a:prstGeom>
        </p:spPr>
      </p:pic>
    </p:spTree>
    <p:extLst>
      <p:ext uri="{BB962C8B-B14F-4D97-AF65-F5344CB8AC3E}">
        <p14:creationId xmlns:p14="http://schemas.microsoft.com/office/powerpoint/2010/main" val="1267626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Shoshone</a:t>
            </a:r>
            <a:endParaRPr lang="en-US" dirty="0"/>
          </a:p>
        </p:txBody>
      </p:sp>
      <p:sp>
        <p:nvSpPr>
          <p:cNvPr id="3" name="Content Placeholder 2"/>
          <p:cNvSpPr>
            <a:spLocks noGrp="1"/>
          </p:cNvSpPr>
          <p:nvPr>
            <p:ph idx="1"/>
          </p:nvPr>
        </p:nvSpPr>
        <p:spPr/>
        <p:txBody>
          <a:bodyPr>
            <a:normAutofit fontScale="55000" lnSpcReduction="20000"/>
          </a:bodyPr>
          <a:lstStyle/>
          <a:p>
            <a:r>
              <a:rPr lang="en-US" sz="4000" dirty="0" smtClean="0"/>
              <a:t>Where was the Shoshone tribe located?</a:t>
            </a:r>
          </a:p>
          <a:p>
            <a:endParaRPr lang="en-US" sz="4000" u="sng" dirty="0"/>
          </a:p>
          <a:p>
            <a:r>
              <a:rPr lang="en-US" sz="4000" dirty="0" smtClean="0"/>
              <a:t>Who led Lewis and Clark through the West?</a:t>
            </a:r>
          </a:p>
          <a:p>
            <a:endParaRPr lang="en-US" sz="4000" dirty="0"/>
          </a:p>
          <a:p>
            <a:r>
              <a:rPr lang="en-US" sz="4000" dirty="0" smtClean="0"/>
              <a:t>How many different groups of the Shoshone were there?</a:t>
            </a:r>
          </a:p>
          <a:p>
            <a:endParaRPr lang="en-US" sz="4000" dirty="0"/>
          </a:p>
          <a:p>
            <a:r>
              <a:rPr lang="en-US" sz="4000" dirty="0" smtClean="0"/>
              <a:t>When was the Sun Dance held?</a:t>
            </a:r>
          </a:p>
          <a:p>
            <a:pPr marL="0" indent="0">
              <a:buNone/>
            </a:pPr>
            <a:endParaRPr lang="en-US" u="sng" dirty="0"/>
          </a:p>
          <a:p>
            <a:endParaRPr lang="en-US" u="sng" dirty="0" smtClean="0"/>
          </a:p>
          <a:p>
            <a:pPr marL="0" indent="0">
              <a:buNone/>
            </a:pPr>
            <a:endParaRPr lang="en-US" dirty="0" smtClean="0"/>
          </a:p>
          <a:p>
            <a:pPr marL="0" indent="0">
              <a:buNone/>
            </a:pPr>
            <a:r>
              <a:rPr lang="en-US" dirty="0"/>
              <a:t> </a:t>
            </a:r>
            <a:r>
              <a:rPr lang="en-US" dirty="0" smtClean="0"/>
              <a:t>   </a:t>
            </a:r>
            <a:endParaRPr lang="en-US" dirty="0"/>
          </a:p>
        </p:txBody>
      </p:sp>
      <p:pic>
        <p:nvPicPr>
          <p:cNvPr id="4" name="Picture 3">
            <a:hlinkClick r:id="rId2"/>
          </p:cNvPr>
          <p:cNvPicPr>
            <a:picLocks noChangeAspect="1"/>
          </p:cNvPicPr>
          <p:nvPr/>
        </p:nvPicPr>
        <p:blipFill>
          <a:blip r:embed="rId3"/>
          <a:stretch>
            <a:fillRect/>
          </a:stretch>
        </p:blipFill>
        <p:spPr>
          <a:xfrm>
            <a:off x="7495506" y="224075"/>
            <a:ext cx="2876616" cy="3258346"/>
          </a:xfrm>
          <a:prstGeom prst="rect">
            <a:avLst/>
          </a:prstGeom>
        </p:spPr>
      </p:pic>
      <p:pic>
        <p:nvPicPr>
          <p:cNvPr id="5" name="Picture 4"/>
          <p:cNvPicPr>
            <a:picLocks noChangeAspect="1"/>
          </p:cNvPicPr>
          <p:nvPr/>
        </p:nvPicPr>
        <p:blipFill>
          <a:blip r:embed="rId4"/>
          <a:stretch>
            <a:fillRect/>
          </a:stretch>
        </p:blipFill>
        <p:spPr>
          <a:xfrm>
            <a:off x="6026754" y="3950125"/>
            <a:ext cx="2988665" cy="2798405"/>
          </a:xfrm>
          <a:prstGeom prst="rect">
            <a:avLst/>
          </a:prstGeom>
        </p:spPr>
      </p:pic>
      <p:sp>
        <p:nvSpPr>
          <p:cNvPr id="6" name="Right Arrow 5"/>
          <p:cNvSpPr/>
          <p:nvPr/>
        </p:nvSpPr>
        <p:spPr>
          <a:xfrm>
            <a:off x="5447763" y="4790941"/>
            <a:ext cx="1777285" cy="2575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227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Paiute</a:t>
            </a:r>
            <a:endParaRPr lang="en-US" dirty="0"/>
          </a:p>
        </p:txBody>
      </p:sp>
      <p:sp>
        <p:nvSpPr>
          <p:cNvPr id="3" name="Content Placeholder 2"/>
          <p:cNvSpPr>
            <a:spLocks noGrp="1"/>
          </p:cNvSpPr>
          <p:nvPr>
            <p:ph idx="1"/>
          </p:nvPr>
        </p:nvSpPr>
        <p:spPr/>
        <p:txBody>
          <a:bodyPr/>
          <a:lstStyle/>
          <a:p>
            <a:r>
              <a:rPr lang="en-US" sz="2200" dirty="0" smtClean="0"/>
              <a:t>What was the name of the region where the Paiute </a:t>
            </a:r>
          </a:p>
          <a:p>
            <a:pPr marL="0" indent="0">
              <a:buNone/>
            </a:pPr>
            <a:r>
              <a:rPr lang="en-US" sz="2200" dirty="0"/>
              <a:t> </a:t>
            </a:r>
            <a:r>
              <a:rPr lang="en-US" sz="2200" dirty="0" smtClean="0"/>
              <a:t>    tribe was located?</a:t>
            </a:r>
          </a:p>
          <a:p>
            <a:endParaRPr lang="en-US" sz="2200" dirty="0"/>
          </a:p>
          <a:p>
            <a:r>
              <a:rPr lang="en-US" sz="2200" dirty="0" smtClean="0"/>
              <a:t>The Paiute strongly believed in “</a:t>
            </a:r>
            <a:r>
              <a:rPr lang="en-US" sz="2200" dirty="0" err="1" smtClean="0"/>
              <a:t>Puha</a:t>
            </a:r>
            <a:r>
              <a:rPr lang="en-US" sz="2200" dirty="0" smtClean="0"/>
              <a:t>”, which means</a:t>
            </a:r>
            <a:endParaRPr lang="en-US" sz="2200" u="sng" dirty="0" smtClean="0">
              <a:solidFill>
                <a:schemeClr val="bg1"/>
              </a:solidFill>
            </a:endParaRPr>
          </a:p>
          <a:p>
            <a:pPr marL="0" indent="0">
              <a:buNone/>
            </a:pPr>
            <a:r>
              <a:rPr lang="en-US" sz="2200" u="sng" dirty="0" smtClean="0"/>
              <a:t>                                       .</a:t>
            </a:r>
          </a:p>
          <a:p>
            <a:pPr marL="0" indent="0">
              <a:buNone/>
            </a:pPr>
            <a:endParaRPr lang="en-US" sz="2200" u="sng" dirty="0">
              <a:solidFill>
                <a:schemeClr val="bg1"/>
              </a:solidFill>
            </a:endParaRPr>
          </a:p>
          <a:p>
            <a:r>
              <a:rPr lang="en-US" sz="2200" dirty="0" smtClean="0"/>
              <a:t>What was one of their most celebrated </a:t>
            </a:r>
          </a:p>
          <a:p>
            <a:pPr marL="0" indent="0">
              <a:buNone/>
            </a:pPr>
            <a:r>
              <a:rPr lang="en-US" sz="2200" dirty="0"/>
              <a:t> </a:t>
            </a:r>
            <a:r>
              <a:rPr lang="en-US" sz="2200" dirty="0" smtClean="0"/>
              <a:t>    traditions?</a:t>
            </a:r>
          </a:p>
          <a:p>
            <a:endParaRPr lang="en-US" u="sng" dirty="0">
              <a:solidFill>
                <a:schemeClr val="bg1"/>
              </a:solidFill>
            </a:endParaRPr>
          </a:p>
          <a:p>
            <a:endParaRPr lang="en-US" dirty="0" smtClean="0"/>
          </a:p>
          <a:p>
            <a:endParaRPr lang="en-US" u="sng" dirty="0">
              <a:solidFill>
                <a:schemeClr val="bg1"/>
              </a:solidFill>
            </a:endParaRPr>
          </a:p>
          <a:p>
            <a:endParaRPr lang="en-US" dirty="0" smtClean="0"/>
          </a:p>
          <a:p>
            <a:endParaRPr lang="en-US" dirty="0"/>
          </a:p>
          <a:p>
            <a:endParaRPr lang="en-US" dirty="0"/>
          </a:p>
        </p:txBody>
      </p:sp>
      <p:pic>
        <p:nvPicPr>
          <p:cNvPr id="4" name="Picture 3">
            <a:hlinkClick r:id="rId2"/>
          </p:cNvPr>
          <p:cNvPicPr>
            <a:picLocks noChangeAspect="1"/>
          </p:cNvPicPr>
          <p:nvPr/>
        </p:nvPicPr>
        <p:blipFill>
          <a:blip r:embed="rId3"/>
          <a:stretch>
            <a:fillRect/>
          </a:stretch>
        </p:blipFill>
        <p:spPr>
          <a:xfrm>
            <a:off x="7040451" y="3815402"/>
            <a:ext cx="4885386" cy="2921054"/>
          </a:xfrm>
          <a:prstGeom prst="rect">
            <a:avLst/>
          </a:prstGeom>
        </p:spPr>
      </p:pic>
      <p:pic>
        <p:nvPicPr>
          <p:cNvPr id="5" name="Picture 4"/>
          <p:cNvPicPr>
            <a:picLocks noChangeAspect="1"/>
          </p:cNvPicPr>
          <p:nvPr/>
        </p:nvPicPr>
        <p:blipFill>
          <a:blip r:embed="rId4"/>
          <a:stretch>
            <a:fillRect/>
          </a:stretch>
        </p:blipFill>
        <p:spPr>
          <a:xfrm>
            <a:off x="8938538" y="770416"/>
            <a:ext cx="2987299" cy="2798307"/>
          </a:xfrm>
          <a:prstGeom prst="rect">
            <a:avLst/>
          </a:prstGeom>
        </p:spPr>
      </p:pic>
      <p:sp>
        <p:nvSpPr>
          <p:cNvPr id="6" name="Right Arrow 5"/>
          <p:cNvSpPr/>
          <p:nvPr/>
        </p:nvSpPr>
        <p:spPr>
          <a:xfrm>
            <a:off x="8371268" y="1152983"/>
            <a:ext cx="1545464" cy="5341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084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Yokuts</a:t>
            </a:r>
            <a:endParaRPr lang="en-US" dirty="0"/>
          </a:p>
        </p:txBody>
      </p:sp>
      <p:sp>
        <p:nvSpPr>
          <p:cNvPr id="3" name="Content Placeholder 2"/>
          <p:cNvSpPr>
            <a:spLocks noGrp="1"/>
          </p:cNvSpPr>
          <p:nvPr>
            <p:ph idx="1"/>
          </p:nvPr>
        </p:nvSpPr>
        <p:spPr/>
        <p:txBody>
          <a:bodyPr>
            <a:normAutofit/>
          </a:bodyPr>
          <a:lstStyle/>
          <a:p>
            <a:r>
              <a:rPr lang="en-US" sz="2200" dirty="0" smtClean="0"/>
              <a:t>What part of California did the </a:t>
            </a:r>
            <a:r>
              <a:rPr lang="en-US" sz="2200" dirty="0" err="1" smtClean="0"/>
              <a:t>Yokuts</a:t>
            </a:r>
            <a:r>
              <a:rPr lang="en-US" sz="2200" dirty="0" smtClean="0"/>
              <a:t> live?</a:t>
            </a:r>
          </a:p>
          <a:p>
            <a:endParaRPr lang="en-US" sz="2200" dirty="0"/>
          </a:p>
          <a:p>
            <a:r>
              <a:rPr lang="en-US" sz="2200" dirty="0" smtClean="0"/>
              <a:t>How many people were in each tribe?</a:t>
            </a:r>
          </a:p>
          <a:p>
            <a:endParaRPr lang="en-US" sz="2200" dirty="0"/>
          </a:p>
          <a:p>
            <a:r>
              <a:rPr lang="en-US" sz="2200" dirty="0" smtClean="0"/>
              <a:t>What did the </a:t>
            </a:r>
            <a:r>
              <a:rPr lang="en-US" sz="2200" dirty="0" err="1" smtClean="0"/>
              <a:t>Yokuts</a:t>
            </a:r>
            <a:r>
              <a:rPr lang="en-US" sz="2200" dirty="0" smtClean="0"/>
              <a:t> depend on the land for?</a:t>
            </a:r>
          </a:p>
          <a:p>
            <a:endParaRPr lang="en-US" sz="2200" dirty="0"/>
          </a:p>
          <a:p>
            <a:r>
              <a:rPr lang="en-US" sz="2200" dirty="0" smtClean="0"/>
              <a:t>What happened when the settlers moved to the area?</a:t>
            </a:r>
            <a:endParaRPr lang="en-US" sz="2200" dirty="0"/>
          </a:p>
        </p:txBody>
      </p:sp>
      <p:pic>
        <p:nvPicPr>
          <p:cNvPr id="4" name="Picture 3">
            <a:hlinkClick r:id="rId2"/>
          </p:cNvPr>
          <p:cNvPicPr>
            <a:picLocks noChangeAspect="1"/>
          </p:cNvPicPr>
          <p:nvPr/>
        </p:nvPicPr>
        <p:blipFill>
          <a:blip r:embed="rId3"/>
          <a:stretch>
            <a:fillRect/>
          </a:stretch>
        </p:blipFill>
        <p:spPr>
          <a:xfrm>
            <a:off x="7594244" y="162896"/>
            <a:ext cx="4507604" cy="3380703"/>
          </a:xfrm>
          <a:prstGeom prst="rect">
            <a:avLst/>
          </a:prstGeom>
        </p:spPr>
      </p:pic>
      <p:pic>
        <p:nvPicPr>
          <p:cNvPr id="5" name="Picture 4"/>
          <p:cNvPicPr>
            <a:picLocks noChangeAspect="1"/>
          </p:cNvPicPr>
          <p:nvPr/>
        </p:nvPicPr>
        <p:blipFill>
          <a:blip r:embed="rId4"/>
          <a:stretch>
            <a:fillRect/>
          </a:stretch>
        </p:blipFill>
        <p:spPr>
          <a:xfrm>
            <a:off x="9199160" y="3543599"/>
            <a:ext cx="2652777" cy="3152864"/>
          </a:xfrm>
          <a:prstGeom prst="rect">
            <a:avLst/>
          </a:prstGeom>
        </p:spPr>
      </p:pic>
      <p:sp>
        <p:nvSpPr>
          <p:cNvPr id="6" name="Right Arrow 5"/>
          <p:cNvSpPr/>
          <p:nvPr/>
        </p:nvSpPr>
        <p:spPr>
          <a:xfrm>
            <a:off x="8667482" y="5254580"/>
            <a:ext cx="1481070" cy="3863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488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Pomo</a:t>
            </a:r>
            <a:endParaRPr lang="en-US" dirty="0"/>
          </a:p>
        </p:txBody>
      </p:sp>
      <p:sp>
        <p:nvSpPr>
          <p:cNvPr id="3" name="Content Placeholder 2"/>
          <p:cNvSpPr>
            <a:spLocks noGrp="1"/>
          </p:cNvSpPr>
          <p:nvPr>
            <p:ph idx="1"/>
          </p:nvPr>
        </p:nvSpPr>
        <p:spPr/>
        <p:txBody>
          <a:bodyPr/>
          <a:lstStyle/>
          <a:p>
            <a:r>
              <a:rPr lang="en-US" sz="2200" dirty="0" smtClean="0"/>
              <a:t>Where were the Pomo Native Americans located?</a:t>
            </a:r>
          </a:p>
          <a:p>
            <a:endParaRPr lang="en-US" sz="2200" dirty="0"/>
          </a:p>
          <a:p>
            <a:r>
              <a:rPr lang="en-US" sz="2200" dirty="0" smtClean="0"/>
              <a:t>What did they make for shelter?</a:t>
            </a:r>
          </a:p>
          <a:p>
            <a:endParaRPr lang="en-US" dirty="0"/>
          </a:p>
          <a:p>
            <a:endParaRPr lang="en-US" dirty="0"/>
          </a:p>
        </p:txBody>
      </p:sp>
      <p:pic>
        <p:nvPicPr>
          <p:cNvPr id="4" name="Picture 3">
            <a:hlinkClick r:id="rId2"/>
          </p:cNvPr>
          <p:cNvPicPr>
            <a:picLocks noChangeAspect="1"/>
          </p:cNvPicPr>
          <p:nvPr/>
        </p:nvPicPr>
        <p:blipFill>
          <a:blip r:embed="rId3"/>
          <a:stretch>
            <a:fillRect/>
          </a:stretch>
        </p:blipFill>
        <p:spPr>
          <a:xfrm>
            <a:off x="5950040" y="2482738"/>
            <a:ext cx="6069437" cy="4229717"/>
          </a:xfrm>
          <a:prstGeom prst="rect">
            <a:avLst/>
          </a:prstGeom>
        </p:spPr>
      </p:pic>
      <p:pic>
        <p:nvPicPr>
          <p:cNvPr id="5" name="Picture 4"/>
          <p:cNvPicPr>
            <a:picLocks noChangeAspect="1"/>
          </p:cNvPicPr>
          <p:nvPr/>
        </p:nvPicPr>
        <p:blipFill>
          <a:blip r:embed="rId4"/>
          <a:stretch>
            <a:fillRect/>
          </a:stretch>
        </p:blipFill>
        <p:spPr>
          <a:xfrm>
            <a:off x="1762930" y="3343275"/>
            <a:ext cx="2381250" cy="3514725"/>
          </a:xfrm>
          <a:prstGeom prst="rect">
            <a:avLst/>
          </a:prstGeom>
        </p:spPr>
      </p:pic>
    </p:spTree>
    <p:extLst>
      <p:ext uri="{BB962C8B-B14F-4D97-AF65-F5344CB8AC3E}">
        <p14:creationId xmlns:p14="http://schemas.microsoft.com/office/powerpoint/2010/main" val="3317883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Makah</a:t>
            </a:r>
            <a:endParaRPr lang="en-US" dirty="0"/>
          </a:p>
        </p:txBody>
      </p:sp>
      <p:sp>
        <p:nvSpPr>
          <p:cNvPr id="3" name="Content Placeholder 2"/>
          <p:cNvSpPr>
            <a:spLocks noGrp="1"/>
          </p:cNvSpPr>
          <p:nvPr>
            <p:ph idx="1"/>
          </p:nvPr>
        </p:nvSpPr>
        <p:spPr/>
        <p:txBody>
          <a:bodyPr>
            <a:normAutofit/>
          </a:bodyPr>
          <a:lstStyle/>
          <a:p>
            <a:r>
              <a:rPr lang="en-US" sz="2200" dirty="0" smtClean="0"/>
              <a:t>What does the name “Makah” mean?</a:t>
            </a:r>
          </a:p>
          <a:p>
            <a:endParaRPr lang="en-US" sz="2200" dirty="0"/>
          </a:p>
          <a:p>
            <a:r>
              <a:rPr lang="en-US" sz="2200" dirty="0" smtClean="0"/>
              <a:t>Where did the Makah tribe reside?</a:t>
            </a:r>
          </a:p>
          <a:p>
            <a:endParaRPr lang="en-US" sz="2200" dirty="0"/>
          </a:p>
          <a:p>
            <a:r>
              <a:rPr lang="en-US" sz="2200" dirty="0" smtClean="0"/>
              <a:t>What happened to the Makah tribe when the Europeans arrived?</a:t>
            </a:r>
            <a:endParaRPr lang="en-US" sz="2200" dirty="0"/>
          </a:p>
        </p:txBody>
      </p:sp>
      <p:pic>
        <p:nvPicPr>
          <p:cNvPr id="4" name="Picture 3"/>
          <p:cNvPicPr>
            <a:picLocks noChangeAspect="1"/>
          </p:cNvPicPr>
          <p:nvPr/>
        </p:nvPicPr>
        <p:blipFill>
          <a:blip r:embed="rId2"/>
          <a:stretch>
            <a:fillRect/>
          </a:stretch>
        </p:blipFill>
        <p:spPr>
          <a:xfrm>
            <a:off x="7882383" y="452718"/>
            <a:ext cx="2504361" cy="3287735"/>
          </a:xfrm>
          <a:prstGeom prst="rect">
            <a:avLst/>
          </a:prstGeom>
        </p:spPr>
      </p:pic>
      <p:pic>
        <p:nvPicPr>
          <p:cNvPr id="5" name="Picture 4">
            <a:hlinkClick r:id="rId3"/>
          </p:cNvPr>
          <p:cNvPicPr>
            <a:picLocks noChangeAspect="1"/>
          </p:cNvPicPr>
          <p:nvPr/>
        </p:nvPicPr>
        <p:blipFill>
          <a:blip r:embed="rId4"/>
          <a:stretch>
            <a:fillRect/>
          </a:stretch>
        </p:blipFill>
        <p:spPr>
          <a:xfrm>
            <a:off x="3293764" y="4324752"/>
            <a:ext cx="5056078" cy="2381250"/>
          </a:xfrm>
          <a:prstGeom prst="rect">
            <a:avLst/>
          </a:prstGeom>
        </p:spPr>
      </p:pic>
    </p:spTree>
    <p:extLst>
      <p:ext uri="{BB962C8B-B14F-4D97-AF65-F5344CB8AC3E}">
        <p14:creationId xmlns:p14="http://schemas.microsoft.com/office/powerpoint/2010/main" val="2268679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Enrichment Activities</a:t>
            </a:r>
            <a:endParaRPr lang="en-US" dirty="0"/>
          </a:p>
        </p:txBody>
      </p:sp>
      <p:sp>
        <p:nvSpPr>
          <p:cNvPr id="3" name="Content Placeholder 2"/>
          <p:cNvSpPr>
            <a:spLocks noGrp="1"/>
          </p:cNvSpPr>
          <p:nvPr>
            <p:ph idx="1"/>
          </p:nvPr>
        </p:nvSpPr>
        <p:spPr/>
        <p:txBody>
          <a:bodyPr>
            <a:normAutofit/>
          </a:bodyPr>
          <a:lstStyle/>
          <a:p>
            <a:r>
              <a:rPr lang="en-US" sz="2200" dirty="0" smtClean="0"/>
              <a:t>If you have extra time left, click the pictures below to learn even more about the Native American tribes of the West!</a:t>
            </a:r>
          </a:p>
          <a:p>
            <a:endParaRPr lang="en-US" sz="2200" dirty="0"/>
          </a:p>
          <a:p>
            <a:r>
              <a:rPr lang="en-US" sz="2200" dirty="0" smtClean="0"/>
              <a:t>Click here to learn more Native American facts! </a:t>
            </a:r>
            <a:r>
              <a:rPr lang="en-US" sz="2200" dirty="0" smtClean="0">
                <a:sym typeface="Wingdings" panose="05000000000000000000" pitchFamily="2" charset="2"/>
              </a:rPr>
              <a:t></a:t>
            </a:r>
          </a:p>
          <a:p>
            <a:endParaRPr lang="en-US" sz="2200" dirty="0">
              <a:sym typeface="Wingdings" panose="05000000000000000000" pitchFamily="2" charset="2"/>
            </a:endParaRPr>
          </a:p>
          <a:p>
            <a:r>
              <a:rPr lang="en-US" sz="2200" dirty="0" smtClean="0">
                <a:sym typeface="Wingdings" panose="05000000000000000000" pitchFamily="2" charset="2"/>
              </a:rPr>
              <a:t>Click here to review the Western Region we’ve been</a:t>
            </a:r>
          </a:p>
          <a:p>
            <a:pPr marL="0" indent="0">
              <a:buNone/>
            </a:pPr>
            <a:r>
              <a:rPr lang="en-US" sz="2200" dirty="0">
                <a:sym typeface="Wingdings" panose="05000000000000000000" pitchFamily="2" charset="2"/>
              </a:rPr>
              <a:t> </a:t>
            </a:r>
            <a:r>
              <a:rPr lang="en-US" sz="2200" dirty="0" smtClean="0">
                <a:sym typeface="Wingdings" panose="05000000000000000000" pitchFamily="2" charset="2"/>
              </a:rPr>
              <a:t>    learning about! </a:t>
            </a:r>
            <a:endParaRPr lang="en-US" sz="2200" dirty="0"/>
          </a:p>
        </p:txBody>
      </p:sp>
      <p:pic>
        <p:nvPicPr>
          <p:cNvPr id="4" name="Picture 3">
            <a:hlinkClick r:id="rId2"/>
          </p:cNvPr>
          <p:cNvPicPr>
            <a:picLocks noChangeAspect="1"/>
          </p:cNvPicPr>
          <p:nvPr/>
        </p:nvPicPr>
        <p:blipFill>
          <a:blip r:embed="rId3"/>
          <a:stretch>
            <a:fillRect/>
          </a:stretch>
        </p:blipFill>
        <p:spPr>
          <a:xfrm>
            <a:off x="9108051" y="2748377"/>
            <a:ext cx="3083949" cy="2287262"/>
          </a:xfrm>
          <a:prstGeom prst="rect">
            <a:avLst/>
          </a:prstGeom>
        </p:spPr>
      </p:pic>
      <p:pic>
        <p:nvPicPr>
          <p:cNvPr id="5" name="Picture 4">
            <a:hlinkClick r:id="rId4"/>
          </p:cNvPr>
          <p:cNvPicPr>
            <a:picLocks noChangeAspect="1"/>
          </p:cNvPicPr>
          <p:nvPr/>
        </p:nvPicPr>
        <p:blipFill>
          <a:blip r:embed="rId5"/>
          <a:stretch>
            <a:fillRect/>
          </a:stretch>
        </p:blipFill>
        <p:spPr>
          <a:xfrm>
            <a:off x="4468969" y="4683127"/>
            <a:ext cx="3627013" cy="1982159"/>
          </a:xfrm>
          <a:prstGeom prst="rect">
            <a:avLst/>
          </a:prstGeom>
        </p:spPr>
      </p:pic>
    </p:spTree>
    <p:extLst>
      <p:ext uri="{BB962C8B-B14F-4D97-AF65-F5344CB8AC3E}">
        <p14:creationId xmlns:p14="http://schemas.microsoft.com/office/powerpoint/2010/main" val="2064786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WORK!!!</a:t>
            </a:r>
            <a:endParaRPr lang="en-US" dirty="0"/>
          </a:p>
        </p:txBody>
      </p:sp>
      <p:sp>
        <p:nvSpPr>
          <p:cNvPr id="3" name="Content Placeholder 2"/>
          <p:cNvSpPr>
            <a:spLocks noGrp="1"/>
          </p:cNvSpPr>
          <p:nvPr>
            <p:ph idx="1"/>
          </p:nvPr>
        </p:nvSpPr>
        <p:spPr/>
        <p:txBody>
          <a:bodyPr>
            <a:normAutofit/>
          </a:bodyPr>
          <a:lstStyle/>
          <a:p>
            <a:r>
              <a:rPr lang="en-US" sz="2200" dirty="0" smtClean="0"/>
              <a:t>You have now completed the web scavenger hunt on the Native Americans of the West! I hope you enjoyed this activity!</a:t>
            </a:r>
          </a:p>
          <a:p>
            <a:endParaRPr lang="en-US" sz="2200" dirty="0"/>
          </a:p>
          <a:p>
            <a:r>
              <a:rPr lang="en-US" sz="2200" dirty="0" smtClean="0"/>
              <a:t>Make sure to hand in your worksheet once we have our group discussion!</a:t>
            </a:r>
            <a:endParaRPr lang="en-US" sz="2200" dirty="0"/>
          </a:p>
        </p:txBody>
      </p:sp>
      <p:pic>
        <p:nvPicPr>
          <p:cNvPr id="4" name="Picture 3"/>
          <p:cNvPicPr>
            <a:picLocks noChangeAspect="1"/>
          </p:cNvPicPr>
          <p:nvPr/>
        </p:nvPicPr>
        <p:blipFill>
          <a:blip r:embed="rId2"/>
          <a:stretch>
            <a:fillRect/>
          </a:stretch>
        </p:blipFill>
        <p:spPr>
          <a:xfrm>
            <a:off x="6495026" y="3992451"/>
            <a:ext cx="3164130" cy="2768958"/>
          </a:xfrm>
          <a:prstGeom prst="rect">
            <a:avLst/>
          </a:prstGeom>
        </p:spPr>
      </p:pic>
    </p:spTree>
    <p:extLst>
      <p:ext uri="{BB962C8B-B14F-4D97-AF65-F5344CB8AC3E}">
        <p14:creationId xmlns:p14="http://schemas.microsoft.com/office/powerpoint/2010/main" val="34129770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3940</TotalTime>
  <Words>322</Words>
  <Application>Microsoft Office PowerPoint</Application>
  <PresentationFormat>Widescreen</PresentationFormat>
  <Paragraphs>62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Wingdings</vt:lpstr>
      <vt:lpstr>Wingdings 3</vt:lpstr>
      <vt:lpstr>Ion</vt:lpstr>
      <vt:lpstr>Native Americans of the West!</vt:lpstr>
      <vt:lpstr>Directions</vt:lpstr>
      <vt:lpstr>The Shoshone</vt:lpstr>
      <vt:lpstr>The Paiute</vt:lpstr>
      <vt:lpstr>The Yokuts</vt:lpstr>
      <vt:lpstr>The Pomo</vt:lpstr>
      <vt:lpstr>The Makah</vt:lpstr>
      <vt:lpstr>Enrichment Activities</vt:lpstr>
      <vt:lpstr>GREAT 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Americans of the West!</dc:title>
  <dc:creator>Danielle Mazzola</dc:creator>
  <cp:lastModifiedBy>Amanda Reichert</cp:lastModifiedBy>
  <cp:revision>49</cp:revision>
  <dcterms:created xsi:type="dcterms:W3CDTF">2015-03-02T02:34:50Z</dcterms:created>
  <dcterms:modified xsi:type="dcterms:W3CDTF">2015-03-30T02:50:22Z</dcterms:modified>
</cp:coreProperties>
</file>